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22"/>
  </p:notesMasterIdLst>
  <p:sldIdLst>
    <p:sldId id="256" r:id="rId2"/>
    <p:sldId id="401" r:id="rId3"/>
    <p:sldId id="417" r:id="rId4"/>
    <p:sldId id="395" r:id="rId5"/>
    <p:sldId id="400" r:id="rId6"/>
    <p:sldId id="402" r:id="rId7"/>
    <p:sldId id="399" r:id="rId8"/>
    <p:sldId id="396" r:id="rId9"/>
    <p:sldId id="397" r:id="rId10"/>
    <p:sldId id="398" r:id="rId11"/>
    <p:sldId id="416" r:id="rId12"/>
    <p:sldId id="404" r:id="rId13"/>
    <p:sldId id="403" r:id="rId14"/>
    <p:sldId id="409" r:id="rId15"/>
    <p:sldId id="406" r:id="rId16"/>
    <p:sldId id="405" r:id="rId17"/>
    <p:sldId id="407" r:id="rId18"/>
    <p:sldId id="408" r:id="rId19"/>
    <p:sldId id="410" r:id="rId20"/>
    <p:sldId id="415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68C"/>
    <a:srgbClr val="AEAEAE"/>
    <a:srgbClr val="9FF7A7"/>
    <a:srgbClr val="1BDBD2"/>
    <a:srgbClr val="64B8D6"/>
    <a:srgbClr val="2D8AAB"/>
    <a:srgbClr val="788DA8"/>
    <a:srgbClr val="D0949B"/>
    <a:srgbClr val="C3767F"/>
    <a:srgbClr val="93B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85439" autoAdjust="0"/>
  </p:normalViewPr>
  <p:slideViewPr>
    <p:cSldViewPr>
      <p:cViewPr varScale="1">
        <p:scale>
          <a:sx n="62" d="100"/>
          <a:sy n="62" d="100"/>
        </p:scale>
        <p:origin x="2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87153A-531A-4F2B-AFAA-5D7AAD3DEBC1}" type="datetimeFigureOut">
              <a:rPr lang="en-US"/>
              <a:pPr>
                <a:defRPr/>
              </a:pPr>
              <a:t>2024-09-03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2F0BCA-B61A-4713-BA0D-6379E1DD5E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1502" y="4846638"/>
            <a:ext cx="190500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01502" y="0"/>
            <a:ext cx="190500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3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7EE1A-D377-49C2-9BB9-8135E6C4F59C}" type="datetime1">
              <a:rPr lang="en-US"/>
              <a:pPr>
                <a:defRPr/>
              </a:pPr>
              <a:t>2024-09-03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F49C92-E84D-4191-8B2D-AA0E79DE7C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246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9532B-A9F3-405E-B309-E355B5CCA6AC}" type="datetime1">
              <a:rPr lang="en-US"/>
              <a:pPr>
                <a:defRPr/>
              </a:pPr>
              <a:t>2024-09-03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F9E5C-F1D3-4EFE-B14A-5124425110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832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7D8E-3631-4626-9AE2-E3AE24591FC9}" type="datetime1">
              <a:rPr lang="en-US"/>
              <a:pPr>
                <a:defRPr/>
              </a:pPr>
              <a:t>2024-09-03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DB51D-914D-4D96-A585-9867CBD2A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318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0378-D217-450C-B3BA-FD668D2841A5}" type="datetime1">
              <a:rPr lang="en-US"/>
              <a:pPr>
                <a:defRPr/>
              </a:pPr>
              <a:t>2024-09-03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CD043-C8ED-4334-887C-A562DE247F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223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3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F4FC-4E41-47E5-A4F8-868D91F5F5B9}" type="datetime1">
              <a:rPr lang="en-US"/>
              <a:pPr>
                <a:defRPr/>
              </a:pPr>
              <a:t>2024-09-03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6852A-59E5-4063-A88F-F390663EB1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935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7FE3-BD5C-4D56-8EDC-AD077D50BC69}" type="datetime1">
              <a:rPr lang="en-US"/>
              <a:pPr>
                <a:defRPr/>
              </a:pPr>
              <a:t>2024-09-03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4EF4-F0E2-4D36-B47B-93FD907BCD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11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CF781-D313-4C90-9015-DCECA457E66E}" type="datetime1">
              <a:rPr lang="en-US"/>
              <a:pPr>
                <a:defRPr/>
              </a:pPr>
              <a:t>2024-09-03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642E-9AF6-4D44-BBAA-A292108CB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005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D596-B33E-497D-BDFC-6874FEC3FFC8}" type="datetime1">
              <a:rPr lang="en-US"/>
              <a:pPr>
                <a:defRPr/>
              </a:pPr>
              <a:t>2024-09-03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B632-C8B7-4FAD-8286-F14E331CCF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762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DC24-BABB-4D14-83EF-47043F792D37}" type="datetime1">
              <a:rPr lang="en-US"/>
              <a:pPr>
                <a:defRPr/>
              </a:pPr>
              <a:t>2024-09-03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8DF8-C57A-4668-AFAC-85858CD1BC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96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8A6C-2D11-4C0D-93E3-8CD482CF4312}" type="datetime1">
              <a:rPr lang="en-US"/>
              <a:pPr>
                <a:defRPr/>
              </a:pPr>
              <a:t>2024-09-03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5F869-C6BE-403C-A323-42D3E20F12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42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01502" y="4846638"/>
            <a:ext cx="190500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001502" y="0"/>
            <a:ext cx="190500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A317-2CF5-4F57-9237-F450163FEC7D}" type="datetime1">
              <a:rPr lang="en-US"/>
              <a:pPr>
                <a:defRPr/>
              </a:pPr>
              <a:t>2024-09-03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3D8999-368A-4BBE-AF28-F3F2968DAB5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336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52602"/>
            <a:ext cx="1016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49B904-0DEF-41E6-98A0-0B0F80768650}" type="datetime1">
              <a:rPr lang="en-US"/>
              <a:pPr>
                <a:defRPr/>
              </a:pPr>
              <a:t>2024-09-03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8"/>
            <a:ext cx="4572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8965" y="5824805"/>
            <a:ext cx="1316038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7D90CB-6718-45F6-98D2-30AD78E0D8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2001502" y="0"/>
            <a:ext cx="1905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001502" y="1371600"/>
            <a:ext cx="1905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5" r:id="rId9"/>
    <p:sldLayoutId id="2147483962" r:id="rId10"/>
    <p:sldLayoutId id="21474839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047" y="1828800"/>
            <a:ext cx="10299353" cy="1447799"/>
          </a:xfrm>
        </p:spPr>
        <p:txBody>
          <a:bodyPr/>
          <a:lstStyle/>
          <a:p>
            <a:pPr algn="ctr" rtl="1">
              <a:lnSpc>
                <a:spcPct val="120000"/>
              </a:lnSpc>
              <a:spcAft>
                <a:spcPts val="1200"/>
              </a:spcAft>
            </a:pPr>
            <a:r>
              <a:rPr lang="fa-IR" sz="44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راهنمای بروز رسانی مقالات </a:t>
            </a:r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/>
            </a:r>
            <a:br>
              <a:rPr lang="en-US" sz="44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</a:br>
            <a:r>
              <a:rPr lang="fa-IR" sz="44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در </a:t>
            </a:r>
            <a:r>
              <a:rPr lang="fa-IR" sz="44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سامانه های 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44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و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3023" y="5943600"/>
            <a:ext cx="2057400" cy="609599"/>
          </a:xfrm>
        </p:spPr>
        <p:txBody>
          <a:bodyPr rtlCol="0">
            <a:normAutofit/>
          </a:bodyPr>
          <a:lstStyle/>
          <a:p>
            <a:pPr algn="ctr" eaLnBrk="1" fontAlgn="auto" hangingPunct="1">
              <a:defRPr/>
            </a:pPr>
            <a:r>
              <a:rPr lang="fa-IR" sz="1800" b="1" dirty="0" smtClean="0">
                <a:cs typeface="B Titr" panose="00000700000000000000" pitchFamily="2" charset="-78"/>
              </a:rPr>
              <a:t>شهریورماه </a:t>
            </a:r>
            <a:r>
              <a:rPr lang="fa-IR" sz="1800" b="1" dirty="0">
                <a:cs typeface="B Titr" panose="00000700000000000000" pitchFamily="2" charset="-78"/>
              </a:rPr>
              <a:t>1403</a:t>
            </a:r>
            <a:endParaRPr lang="en-US" sz="1800" b="1" dirty="0"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643142-24D8-2C33-B3CD-FE8F591CF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4919" b="11764"/>
          <a:stretch/>
        </p:blipFill>
        <p:spPr bwMode="auto">
          <a:xfrm>
            <a:off x="11006531" y="246714"/>
            <a:ext cx="644958" cy="657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28600" y="77093"/>
            <a:ext cx="673447" cy="756000"/>
            <a:chOff x="63092" y="-85443"/>
            <a:chExt cx="460783" cy="523999"/>
          </a:xfrm>
        </p:grpSpPr>
        <p:pic>
          <p:nvPicPr>
            <p:cNvPr id="9" name="Picture 8" descr="لوگو معاونت پژوهشی و فناوری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25000" b="-8808"/>
            <a:stretch/>
          </p:blipFill>
          <p:spPr bwMode="auto">
            <a:xfrm>
              <a:off x="63092" y="259940"/>
              <a:ext cx="460783" cy="1786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لوگو معاونت پژوهشی و فناوری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6" t="-27201" b="-1"/>
            <a:stretch/>
          </p:blipFill>
          <p:spPr bwMode="auto">
            <a:xfrm>
              <a:off x="95250" y="-85443"/>
              <a:ext cx="304800" cy="38325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97" y="156764"/>
            <a:ext cx="1380263" cy="676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67528" y="3696411"/>
            <a:ext cx="6096000" cy="16684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200000"/>
              </a:lnSpc>
              <a:spcAft>
                <a:spcPts val="1200"/>
              </a:spcAft>
            </a:pPr>
            <a:r>
              <a:rPr lang="fa-IR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حوزه معاونت پژوهشی و فناوری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fa-IR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دانشگاه تربیت مدرس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5" y="914400"/>
            <a:ext cx="11346873" cy="5283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72800" y="6157516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6157516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 r="-8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رسید ثبت درخواست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98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708" t="2122" r="2021" b="4509"/>
          <a:stretch/>
        </p:blipFill>
        <p:spPr>
          <a:xfrm>
            <a:off x="2551333" y="1379538"/>
            <a:ext cx="6705600" cy="3352800"/>
          </a:xfrm>
          <a:prstGeom prst="rect">
            <a:avLst/>
          </a:prstGeom>
        </p:spPr>
      </p:pic>
      <p:sp>
        <p:nvSpPr>
          <p:cNvPr id="5" name="AutoShape 2" descr="‪How to effectively navigate the Scopus Research Database - Academic Hiv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341267" y="4732338"/>
            <a:ext cx="1524000" cy="1744662"/>
          </a:xfrm>
          <a:prstGeom prst="chevron">
            <a:avLst/>
          </a:prstGeom>
          <a:solidFill>
            <a:srgbClr val="F2F3F9"/>
          </a:solidFill>
          <a:ln>
            <a:solidFill>
              <a:srgbClr val="000000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284210" y="4732338"/>
            <a:ext cx="1524000" cy="1744662"/>
          </a:xfrm>
          <a:prstGeom prst="chevron">
            <a:avLst/>
          </a:prstGeom>
          <a:solidFill>
            <a:srgbClr val="F2F3F9"/>
          </a:solidFill>
          <a:ln>
            <a:solidFill>
              <a:srgbClr val="00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256933" y="4732338"/>
            <a:ext cx="1524000" cy="1744662"/>
          </a:xfrm>
          <a:prstGeom prst="chevron">
            <a:avLst/>
          </a:prstGeom>
          <a:solidFill>
            <a:srgbClr val="F2F3F9"/>
          </a:solidFill>
          <a:ln>
            <a:solidFill>
              <a:srgbClr val="0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0207625" y="4732338"/>
            <a:ext cx="1524000" cy="1744662"/>
          </a:xfrm>
          <a:prstGeom prst="chevron">
            <a:avLst/>
          </a:prstGeom>
          <a:solidFill>
            <a:srgbClr val="F2F3F9"/>
          </a:solidFill>
          <a:ln>
            <a:solidFill>
              <a:srgbClr val="0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9" y="790002"/>
            <a:ext cx="11045627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23541" y="6271236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541" y="6271236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 r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لاگین در سامانه و مشاهده </a:t>
            </a:r>
            <a:r>
              <a:rPr lang="en-US" sz="2800" b="1" dirty="0">
                <a:cs typeface="B Nazanin" panose="00000400000000000000" pitchFamily="2" charset="-78"/>
              </a:rPr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5942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5" y="784836"/>
            <a:ext cx="11111386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89960" y="6271236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960" y="6271236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 r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اضافه کردن ایمیل های دیگری که مقالات شما با آنها چاپ شده است. 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0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0" y="784836"/>
            <a:ext cx="10980846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49000" y="6271236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6271236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 r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ارائه فهرست مقالات توسط سامانه به شما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07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6" y="685800"/>
            <a:ext cx="11636656" cy="5585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96419" y="6271236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419" y="6271236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 r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بررسی و تایید مقالاتی که منحصرا مربوط به شماست.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52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5" y="790002"/>
            <a:ext cx="11094721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49000" y="6276402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6276402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 r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تایید مقالات ارائه شده در سامانه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80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0" y="711413"/>
            <a:ext cx="11377732" cy="5534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55481" y="6271236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481" y="6271236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 r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بررسی پیشنهادات تکمیلی سامانه و تایید/رد مقالات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33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5" y="613753"/>
            <a:ext cx="11331655" cy="5657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49000" y="6271236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6271236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 r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 اضافه کردن مقالاتی که کد </a:t>
            </a:r>
            <a:r>
              <a:rPr lang="en-US" sz="2800" b="1" dirty="0">
                <a:cs typeface="B Nazanin" panose="00000400000000000000" pitchFamily="2" charset="-78"/>
              </a:rPr>
              <a:t>DOI</a:t>
            </a:r>
            <a:r>
              <a:rPr lang="fa-IR" sz="2800" b="1" dirty="0">
                <a:cs typeface="B Nazanin" panose="00000400000000000000" pitchFamily="2" charset="-78"/>
              </a:rPr>
              <a:t> دارند ولی در سامانه نشان داده نشده اند. 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35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3" y="674176"/>
            <a:ext cx="10900926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49000" y="6271236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19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6271236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 r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اضافه شدن مقالات، گام بعد چک شدن مقالات توسط سامانه و بروز رسانی نهایی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2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02917"/>
            <a:ext cx="9214834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23541" y="6271236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541" y="6271236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999" y="152400"/>
            <a:ext cx="1181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مشاهده پروفایل در سامانه علم سنجی دانشگاه، پیگیری سامانه ها در صورت بروز نبودن اطلاعات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77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 عکس شکوفه گیلاس بهاری با کیفیت بسیار بالا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"/>
          <a:stretch/>
        </p:blipFill>
        <p:spPr bwMode="auto">
          <a:xfrm>
            <a:off x="0" y="0"/>
            <a:ext cx="12192000" cy="69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2286000"/>
            <a:ext cx="9220200" cy="2769989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8800" dirty="0">
                <a:cs typeface="B Titr" panose="00000700000000000000" pitchFamily="2" charset="-78"/>
              </a:rPr>
              <a:t>  </a:t>
            </a:r>
            <a:r>
              <a:rPr lang="fa-IR" sz="8800" dirty="0">
                <a:cs typeface="B Titr" panose="00000700000000000000" pitchFamily="2" charset="-78"/>
              </a:rPr>
              <a:t>با تشکر از توجه شما</a:t>
            </a:r>
            <a:r>
              <a:rPr lang="en-US" sz="8800" dirty="0">
                <a:cs typeface="B Titr" panose="00000700000000000000" pitchFamily="2" charset="-78"/>
              </a:rPr>
              <a:t>  </a:t>
            </a:r>
          </a:p>
          <a:p>
            <a:pPr>
              <a:lnSpc>
                <a:spcPct val="150000"/>
              </a:lnSpc>
            </a:pP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28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‪How to effectively navigate the Scopus Research Database - Academic Hiv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341267" y="4732338"/>
            <a:ext cx="1524000" cy="1744662"/>
          </a:xfrm>
          <a:prstGeom prst="chevron">
            <a:avLst/>
          </a:prstGeom>
          <a:solidFill>
            <a:srgbClr val="F2F3F9"/>
          </a:solidFill>
          <a:ln>
            <a:solidFill>
              <a:srgbClr val="000000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284210" y="4732338"/>
            <a:ext cx="1524000" cy="1744662"/>
          </a:xfrm>
          <a:prstGeom prst="chevron">
            <a:avLst/>
          </a:prstGeom>
          <a:solidFill>
            <a:srgbClr val="F2F3F9"/>
          </a:solidFill>
          <a:ln>
            <a:solidFill>
              <a:srgbClr val="00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256933" y="4732338"/>
            <a:ext cx="1524000" cy="1744662"/>
          </a:xfrm>
          <a:prstGeom prst="chevron">
            <a:avLst/>
          </a:prstGeom>
          <a:solidFill>
            <a:srgbClr val="F2F3F9"/>
          </a:solidFill>
          <a:ln>
            <a:solidFill>
              <a:srgbClr val="0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0207625" y="4732338"/>
            <a:ext cx="1524000" cy="1744662"/>
          </a:xfrm>
          <a:prstGeom prst="chevron">
            <a:avLst/>
          </a:prstGeom>
          <a:solidFill>
            <a:srgbClr val="F2F3F9"/>
          </a:solidFill>
          <a:ln>
            <a:solidFill>
              <a:srgbClr val="0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200" y="2438400"/>
            <a:ext cx="4967971" cy="1589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749" t="19811" r="65094" b="24842"/>
          <a:stretch/>
        </p:blipFill>
        <p:spPr>
          <a:xfrm>
            <a:off x="1295401" y="1263937"/>
            <a:ext cx="3153092" cy="34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6" y="838200"/>
            <a:ext cx="10988959" cy="533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25200" y="6172200"/>
                <a:ext cx="813661" cy="57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6172200"/>
                <a:ext cx="813661" cy="579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ایجاد پروفایل کاربری و لاگین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32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6" y="1164877"/>
            <a:ext cx="11277600" cy="4616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23541" y="6271236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541" y="6271236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جستجو برای نام و نام خانوادگی شما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87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0" y="1196316"/>
            <a:ext cx="11416472" cy="5074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23541" y="6271236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541" y="6271236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مشاهده اکانت های ثبت شده به نام شما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31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784836"/>
            <a:ext cx="10996972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23541" y="6271236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541" y="6271236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انتخاب گزینه  تجمیع اکانت ها </a:t>
            </a:r>
            <a:r>
              <a:rPr lang="en-US" sz="2800" b="1" dirty="0">
                <a:cs typeface="B Nazanin" panose="00000400000000000000" pitchFamily="2" charset="-78"/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9534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1" y="685800"/>
            <a:ext cx="11244649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67928" y="6157516"/>
                <a:ext cx="813661" cy="57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928" y="6157516"/>
                <a:ext cx="813661" cy="579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FE84885-78D6-6D47-3D46-ABED7FE2B02D}"/>
              </a:ext>
            </a:extLst>
          </p:cNvPr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تایید تجمیع اکانت ها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5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4" y="1128522"/>
            <a:ext cx="11697067" cy="5196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53625" y="6260904"/>
                <a:ext cx="813661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a-I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B Titr" panose="00000700000000000000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3625" y="6260904"/>
                <a:ext cx="813661" cy="586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00097" y="162580"/>
            <a:ext cx="107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درخواست ها در داشبورد قرار گرفته و ایمیل رسید به شما ارسال می شود. 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58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5573</TotalTime>
  <Words>162</Words>
  <Application>Microsoft Office PowerPoint</Application>
  <PresentationFormat>Widescreen</PresentationFormat>
  <Paragraphs>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B Nazanin</vt:lpstr>
      <vt:lpstr>B Titr</vt:lpstr>
      <vt:lpstr>Calibri</vt:lpstr>
      <vt:lpstr>Calibri Light</vt:lpstr>
      <vt:lpstr>Cambria Math</vt:lpstr>
      <vt:lpstr>Times New Roman</vt:lpstr>
      <vt:lpstr>Essential</vt:lpstr>
      <vt:lpstr>راهنمای بروز رسانی مقالات  در سامانه های Scopus  و WOS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Horizon-BCBSNJ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Epidemic</dc:title>
  <dc:creator>mn byrm</dc:creator>
  <cp:lastModifiedBy>Pour Hashemi</cp:lastModifiedBy>
  <cp:revision>1515</cp:revision>
  <dcterms:created xsi:type="dcterms:W3CDTF">2017-01-20T14:48:44Z</dcterms:created>
  <dcterms:modified xsi:type="dcterms:W3CDTF">2024-09-03T10:18:57Z</dcterms:modified>
</cp:coreProperties>
</file>